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65" r:id="rId5"/>
    <p:sldId id="310" r:id="rId6"/>
    <p:sldId id="311" r:id="rId7"/>
    <p:sldId id="314" r:id="rId8"/>
    <p:sldId id="315" r:id="rId9"/>
    <p:sldId id="316" r:id="rId10"/>
    <p:sldId id="317" r:id="rId11"/>
    <p:sldId id="320" r:id="rId12"/>
    <p:sldId id="321" r:id="rId13"/>
    <p:sldId id="322" r:id="rId14"/>
    <p:sldId id="323" r:id="rId15"/>
    <p:sldId id="313" r:id="rId16"/>
    <p:sldId id="325" r:id="rId17"/>
    <p:sldId id="324" r:id="rId18"/>
  </p:sldIdLst>
  <p:sldSz cx="12188825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83" d="100"/>
          <a:sy n="83" d="100"/>
        </p:scale>
        <p:origin x="686" y="77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3/22/2024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3/22/2024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3/22/2024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3/22/2024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3/22/2024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3/22/2024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3/22/2024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3/22/2024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3/22/2024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3" y="1219200"/>
            <a:ext cx="8229600" cy="2895600"/>
          </a:xfrm>
        </p:spPr>
        <p:txBody>
          <a:bodyPr/>
          <a:lstStyle/>
          <a:p>
            <a:pPr algn="ctr"/>
            <a:r>
              <a:rPr lang="en-US" dirty="0"/>
              <a:t>BANK CHURN DATA ANALYSIS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5213" y="5334000"/>
            <a:ext cx="8229600" cy="1219200"/>
          </a:xfrm>
        </p:spPr>
        <p:txBody>
          <a:bodyPr/>
          <a:lstStyle/>
          <a:p>
            <a:r>
              <a:rPr lang="en-US" sz="2000" dirty="0"/>
              <a:t>Presented by </a:t>
            </a:r>
            <a:r>
              <a:rPr lang="en-US" sz="2800" dirty="0"/>
              <a:t>NICHITA PAL</a:t>
            </a:r>
          </a:p>
          <a:p>
            <a:r>
              <a:rPr lang="en-US" sz="2000" dirty="0"/>
              <a:t>Mentored by </a:t>
            </a:r>
            <a:r>
              <a:rPr lang="en-US" sz="2400" dirty="0"/>
              <a:t>KOMILLA BHATIA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50A98C-8DDA-DDE2-1B34-55AC4BF72439}"/>
              </a:ext>
            </a:extLst>
          </p:cNvPr>
          <p:cNvSpPr txBox="1"/>
          <p:nvPr/>
        </p:nvSpPr>
        <p:spPr>
          <a:xfrm>
            <a:off x="4151312" y="4170402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ML-1 MINI PROJECT (Classification)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6BE2E7-C7F9-CF5F-8A39-166E35616921}"/>
              </a:ext>
            </a:extLst>
          </p:cNvPr>
          <p:cNvSpPr txBox="1"/>
          <p:nvPr/>
        </p:nvSpPr>
        <p:spPr>
          <a:xfrm>
            <a:off x="74612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785BF-490D-FC63-D544-9A95F6077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3C32D33-1C31-1701-06F2-A0FAD54E33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9" t="31737" r="48823" b="25150"/>
          <a:stretch/>
        </p:blipFill>
        <p:spPr>
          <a:xfrm>
            <a:off x="531812" y="1752600"/>
            <a:ext cx="5278967" cy="327660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021F484-93E9-23DD-512D-DAE83FDB7D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4" t="33333" r="49015" b="23077"/>
          <a:stretch/>
        </p:blipFill>
        <p:spPr>
          <a:xfrm>
            <a:off x="6500813" y="1752600"/>
            <a:ext cx="5156200" cy="3276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2BA1AD-DB8D-4223-0907-F9A3B5BCC331}"/>
              </a:ext>
            </a:extLst>
          </p:cNvPr>
          <p:cNvSpPr txBox="1"/>
          <p:nvPr/>
        </p:nvSpPr>
        <p:spPr>
          <a:xfrm>
            <a:off x="2284412" y="228600"/>
            <a:ext cx="8077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Analyzing with respect to credit card owning and active status of the exited customers.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C558B2-4394-7FDF-A819-4131F0A01796}"/>
              </a:ext>
            </a:extLst>
          </p:cNvPr>
          <p:cNvSpPr txBox="1"/>
          <p:nvPr/>
        </p:nvSpPr>
        <p:spPr>
          <a:xfrm>
            <a:off x="760411" y="5475768"/>
            <a:ext cx="4821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Majority of the exited customers were credit card owners.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29C2ED-CD10-2658-94A8-D1A97CE82556}"/>
              </a:ext>
            </a:extLst>
          </p:cNvPr>
          <p:cNvSpPr txBox="1"/>
          <p:nvPr/>
        </p:nvSpPr>
        <p:spPr>
          <a:xfrm>
            <a:off x="6704012" y="5475768"/>
            <a:ext cx="4953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Majority of the exited customers were inactive members of the bank.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4908E1-4DDC-A227-BA64-D89804BF8512}"/>
              </a:ext>
            </a:extLst>
          </p:cNvPr>
          <p:cNvSpPr txBox="1"/>
          <p:nvPr/>
        </p:nvSpPr>
        <p:spPr>
          <a:xfrm>
            <a:off x="11657013" y="2286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58943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B6590-EBF9-9A76-E03A-E371A52F5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83D39CD-8EF7-C43A-5B8B-71E8819BCA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9" t="37103" r="50329" b="19254"/>
          <a:stretch/>
        </p:blipFill>
        <p:spPr>
          <a:xfrm>
            <a:off x="74612" y="2220401"/>
            <a:ext cx="3011326" cy="2503999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00FADF1-97AC-11A0-F52A-956A8C29FD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7" t="36659" r="49451" b="19002"/>
          <a:stretch/>
        </p:blipFill>
        <p:spPr>
          <a:xfrm>
            <a:off x="9035034" y="2218092"/>
            <a:ext cx="3079179" cy="250630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0330F38-9664-955C-777E-3CADD08057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2" t="33461" r="49286" b="20151"/>
          <a:stretch/>
        </p:blipFill>
        <p:spPr>
          <a:xfrm>
            <a:off x="3230732" y="2220401"/>
            <a:ext cx="2821467" cy="2503999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DA558C6-9CE4-E0DC-A493-3649BFBAB6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6" t="39702" r="50018" b="13033"/>
          <a:stretch/>
        </p:blipFill>
        <p:spPr>
          <a:xfrm>
            <a:off x="6196993" y="2218092"/>
            <a:ext cx="2711104" cy="25063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67F033-857B-0048-CE98-ACD4F6A69659}"/>
              </a:ext>
            </a:extLst>
          </p:cNvPr>
          <p:cNvSpPr txBox="1"/>
          <p:nvPr/>
        </p:nvSpPr>
        <p:spPr>
          <a:xfrm>
            <a:off x="1827212" y="228600"/>
            <a:ext cx="937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Analyzing the credit score, account balance, salary and age of the exited customers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2D10C-7C7A-461B-7BCD-1528B141996C}"/>
              </a:ext>
            </a:extLst>
          </p:cNvPr>
          <p:cNvSpPr txBox="1"/>
          <p:nvPr/>
        </p:nvSpPr>
        <p:spPr>
          <a:xfrm>
            <a:off x="1853333" y="5098064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No significant pattern observed in the behavior of the exited customers. It is the same as existing customers of the bank.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5F68A9-7392-2BB8-CECC-3B948F828C96}"/>
              </a:ext>
            </a:extLst>
          </p:cNvPr>
          <p:cNvSpPr txBox="1"/>
          <p:nvPr/>
        </p:nvSpPr>
        <p:spPr>
          <a:xfrm>
            <a:off x="11580812" y="2286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2405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24848627"/>
              </p:ext>
            </p:extLst>
          </p:nvPr>
        </p:nvGraphicFramePr>
        <p:xfrm>
          <a:off x="150812" y="838200"/>
          <a:ext cx="11887200" cy="47243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248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Algorithm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Evaluation Scores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Interpretation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4857">
                <a:tc>
                  <a:txBody>
                    <a:bodyPr/>
                    <a:lstStyle/>
                    <a:p>
                      <a:r>
                        <a:rPr lang="en-US" dirty="0"/>
                        <a:t>Naive Bayes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Model Training Performance: 82.56%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Model Testing Performance: 37.17%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R^2 value gives good performance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f1 value gives poor performance.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Conclusion: Overfitted model.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4857">
                <a:tc>
                  <a:txBody>
                    <a:bodyPr/>
                    <a:lstStyle/>
                    <a:p>
                      <a:r>
                        <a:rPr lang="en-US" dirty="0"/>
                        <a:t>Bagging (Random Forest)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Model Training Performance: 84.54%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Model Testing Performance: 85.37%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Both R^2 and f1 values are good.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Conclusion: Good fit model.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9828">
                <a:tc>
                  <a:txBody>
                    <a:bodyPr/>
                    <a:lstStyle/>
                    <a:p>
                      <a:r>
                        <a:rPr lang="en-US" dirty="0"/>
                        <a:t>Stacking (Logistic Regressor, Decision Tree Classifier, Support Vector Classifier, Naive Bayes)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Model Training Performance: 83.81%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Time consuming but no further model performance improvement as compared to Random Forest.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ED082435-48AA-520D-832C-2B57CD2F8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12" y="228600"/>
            <a:ext cx="9144001" cy="457200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Algorithms and Comparisons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C579F-BBA6-2FD6-5A75-0C0A153E734D}"/>
              </a:ext>
            </a:extLst>
          </p:cNvPr>
          <p:cNvSpPr txBox="1"/>
          <p:nvPr/>
        </p:nvSpPr>
        <p:spPr>
          <a:xfrm>
            <a:off x="2894012" y="5703761"/>
            <a:ext cx="883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Hyperparameter tuning done using Grid Search method.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Parameter options: max_depth [20,25,30]  and  n_estimators [50,100,200].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Best selected parameter by model: max_depth [25]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83A5E7-6A2F-BD17-78BE-03573B379C46}"/>
              </a:ext>
            </a:extLst>
          </p:cNvPr>
          <p:cNvSpPr txBox="1"/>
          <p:nvPr/>
        </p:nvSpPr>
        <p:spPr>
          <a:xfrm>
            <a:off x="11580812" y="152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7FFECED-89BD-DCB3-63A5-1F367B26F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2" y="-1447800"/>
            <a:ext cx="3596607" cy="2667000"/>
          </a:xfrm>
        </p:spPr>
        <p:txBody>
          <a:bodyPr/>
          <a:lstStyle/>
          <a:p>
            <a:r>
              <a:rPr lang="en-US" dirty="0"/>
              <a:t>Conclusion: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D9125B6-66F3-FC45-9824-22E546892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8012" y="1251527"/>
            <a:ext cx="9982200" cy="63983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i="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Customers belonging either from France or Germany and have bought only 1 product and are also not active members are mainly exiting the bank.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0FC6EA-B76E-2EDF-118A-9978FA1CAB8E}"/>
              </a:ext>
            </a:extLst>
          </p:cNvPr>
          <p:cNvSpPr txBox="1"/>
          <p:nvPr/>
        </p:nvSpPr>
        <p:spPr>
          <a:xfrm>
            <a:off x="437860" y="2314864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Business Understanding: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A7ECF3-4EA5-43A5-1C0B-96444EC64B95}"/>
              </a:ext>
            </a:extLst>
          </p:cNvPr>
          <p:cNvSpPr txBox="1"/>
          <p:nvPr/>
        </p:nvSpPr>
        <p:spPr>
          <a:xfrm>
            <a:off x="608012" y="2993522"/>
            <a:ext cx="9976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i="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Existing customers belonging to Germany or France who have bought only 1 product and are not an active member of the bank anymore are likely to leave soon.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B064FE-4DC7-8693-DDBE-65607CC132F1}"/>
              </a:ext>
            </a:extLst>
          </p:cNvPr>
          <p:cNvSpPr txBox="1"/>
          <p:nvPr/>
        </p:nvSpPr>
        <p:spPr>
          <a:xfrm>
            <a:off x="454745" y="4063357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Business improvement strategy: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2D8AD-D149-A803-1098-008233DF1598}"/>
              </a:ext>
            </a:extLst>
          </p:cNvPr>
          <p:cNvSpPr txBox="1"/>
          <p:nvPr/>
        </p:nvSpPr>
        <p:spPr>
          <a:xfrm>
            <a:off x="608012" y="4742015"/>
            <a:ext cx="647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Provide personalized customer experience.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Implement a customer feedback loop.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Offer unique privileges and services to the customers.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0569D4-AB97-8811-7E43-5102C5113F4D}"/>
              </a:ext>
            </a:extLst>
          </p:cNvPr>
          <p:cNvSpPr txBox="1"/>
          <p:nvPr/>
        </p:nvSpPr>
        <p:spPr>
          <a:xfrm>
            <a:off x="11504612" y="228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45343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940ED-E6F4-ADF7-59B7-B44D7BFED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8412" y="2438400"/>
            <a:ext cx="9144001" cy="137160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Aharoni" panose="02010803020104030203" pitchFamily="2" charset="-79"/>
                <a:cs typeface="Aharoni" panose="02010803020104030203" pitchFamily="2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9339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46212" y="1676400"/>
            <a:ext cx="9134391" cy="4114801"/>
          </a:xfrm>
        </p:spPr>
        <p:txBody>
          <a:bodyPr/>
          <a:lstStyle/>
          <a:p>
            <a:pPr rtl="0"/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inherit"/>
              </a:rPr>
              <a:t>Current Scenario</a:t>
            </a:r>
          </a:p>
          <a:p>
            <a:pPr algn="l" rtl="0"/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Customers are exiting the bank.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  <a:p>
            <a:pPr algn="l" rtl="0"/>
            <a:endParaRPr lang="en-US" sz="1600" dirty="0">
              <a:solidFill>
                <a:schemeClr val="tx2">
                  <a:lumMod val="60000"/>
                  <a:lumOff val="40000"/>
                </a:schemeClr>
              </a:solidFill>
              <a:effectLst/>
            </a:endParaRPr>
          </a:p>
          <a:p>
            <a:pPr rtl="0"/>
            <a:r>
              <a:rPr lang="en-US" sz="3600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inherit"/>
              </a:rPr>
              <a:t>Objective</a:t>
            </a:r>
          </a:p>
          <a:p>
            <a:pPr algn="l" rtl="0"/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</a:rPr>
              <a:t>Identifying the customers with a higher probability of leaving the bank.</a:t>
            </a:r>
            <a:endParaRPr 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842F8-E4AB-7A20-1580-96397266F7B8}"/>
              </a:ext>
            </a:extLst>
          </p:cNvPr>
          <p:cNvSpPr txBox="1"/>
          <p:nvPr/>
        </p:nvSpPr>
        <p:spPr>
          <a:xfrm>
            <a:off x="150812" y="3048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27012" y="-457200"/>
            <a:ext cx="9144001" cy="1371600"/>
          </a:xfrm>
        </p:spPr>
        <p:txBody>
          <a:bodyPr/>
          <a:lstStyle/>
          <a:p>
            <a:r>
              <a:rPr lang="en-US" dirty="0"/>
              <a:t>Analyzing Each Aspect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2B375B1-DBEF-C03C-DCCD-30303D1C77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9" t="38341" r="49245" b="18972"/>
          <a:stretch/>
        </p:blipFill>
        <p:spPr>
          <a:xfrm>
            <a:off x="139210" y="1101089"/>
            <a:ext cx="3581400" cy="2830057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C4033D8-797D-A2AF-4648-65A0869AC0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5" t="40378" r="48731" b="17802"/>
          <a:stretch/>
        </p:blipFill>
        <p:spPr>
          <a:xfrm>
            <a:off x="8380412" y="3950732"/>
            <a:ext cx="3679160" cy="2807778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603A997-6E11-CE34-92BB-089751C16B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6" t="36997" r="48866" b="21899"/>
          <a:stretch/>
        </p:blipFill>
        <p:spPr>
          <a:xfrm>
            <a:off x="139210" y="4067036"/>
            <a:ext cx="3581400" cy="2673883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B23CBD71-540C-AD97-A1EC-EC0E419CAE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6" t="35562" r="48551" b="21968"/>
          <a:stretch/>
        </p:blipFill>
        <p:spPr>
          <a:xfrm>
            <a:off x="8380411" y="1047391"/>
            <a:ext cx="3669203" cy="28001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8D9C9E-3A0C-33C5-4DD2-2F290E63E28D}"/>
              </a:ext>
            </a:extLst>
          </p:cNvPr>
          <p:cNvSpPr txBox="1"/>
          <p:nvPr/>
        </p:nvSpPr>
        <p:spPr>
          <a:xfrm>
            <a:off x="3720610" y="1496198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Most of the customers are from France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E0D278-D22C-4197-9028-F3CC3A8D1018}"/>
              </a:ext>
            </a:extLst>
          </p:cNvPr>
          <p:cNvSpPr txBox="1"/>
          <p:nvPr/>
        </p:nvSpPr>
        <p:spPr>
          <a:xfrm>
            <a:off x="5092210" y="2907268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Number of active and inactive customers are almost equal.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EFC3DF-18C0-7AB5-2E8F-3B44582170AF}"/>
              </a:ext>
            </a:extLst>
          </p:cNvPr>
          <p:cNvSpPr txBox="1"/>
          <p:nvPr/>
        </p:nvSpPr>
        <p:spPr>
          <a:xfrm>
            <a:off x="3720610" y="4422881"/>
            <a:ext cx="3288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More than 50% of the customers own a credit card.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F3B3DD-071E-1201-B04A-631FEB3188C1}"/>
              </a:ext>
            </a:extLst>
          </p:cNvPr>
          <p:cNvSpPr txBox="1"/>
          <p:nvPr/>
        </p:nvSpPr>
        <p:spPr>
          <a:xfrm>
            <a:off x="4963622" y="5628103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Number of Male customers are slightly greater than the females.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257B8-E283-9B3D-C73D-25055B99D611}"/>
              </a:ext>
            </a:extLst>
          </p:cNvPr>
          <p:cNvSpPr txBox="1"/>
          <p:nvPr/>
        </p:nvSpPr>
        <p:spPr>
          <a:xfrm>
            <a:off x="11580812" y="304800"/>
            <a:ext cx="381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43872CE-0392-E840-090D-4D40B1B43F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2" t="43078" r="49369" b="14369"/>
          <a:stretch/>
        </p:blipFill>
        <p:spPr>
          <a:xfrm>
            <a:off x="8203260" y="685800"/>
            <a:ext cx="3908208" cy="3050309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D406550-3364-6CA6-DD39-817BFE11B1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2" t="35217" r="49287" b="23931"/>
          <a:stretch/>
        </p:blipFill>
        <p:spPr>
          <a:xfrm>
            <a:off x="125053" y="2672619"/>
            <a:ext cx="3962401" cy="2867891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7D25004-61EA-2267-0D3A-F3874714F6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6" t="33333" r="48806" b="24638"/>
          <a:stretch/>
        </p:blipFill>
        <p:spPr>
          <a:xfrm>
            <a:off x="8215600" y="3836527"/>
            <a:ext cx="3883529" cy="29637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AE88FD-668A-4EF8-EFAA-4433B1C7894C}"/>
              </a:ext>
            </a:extLst>
          </p:cNvPr>
          <p:cNvSpPr txBox="1"/>
          <p:nvPr/>
        </p:nvSpPr>
        <p:spPr>
          <a:xfrm>
            <a:off x="4621860" y="2210954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Ratio of existing vs exited customers. About 25% of customers have exited the bank.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4B55F6-E000-E9B8-B0E5-BD0F95093FD1}"/>
              </a:ext>
            </a:extLst>
          </p:cNvPr>
          <p:cNvSpPr txBox="1"/>
          <p:nvPr/>
        </p:nvSpPr>
        <p:spPr>
          <a:xfrm>
            <a:off x="303212" y="152400"/>
            <a:ext cx="7086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Analyzing with respect to the exiting status, tenure period and No of products purchased from the bank.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4DF614-2E4A-2ECC-8D80-94B1E8D6CA5A}"/>
              </a:ext>
            </a:extLst>
          </p:cNvPr>
          <p:cNvSpPr txBox="1"/>
          <p:nvPr/>
        </p:nvSpPr>
        <p:spPr>
          <a:xfrm>
            <a:off x="299315" y="5867400"/>
            <a:ext cx="3962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Most of the customers have a tenure period ranging between 1 to 9.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85BD9-D179-2B69-C12B-14738CFBDBC8}"/>
              </a:ext>
            </a:extLst>
          </p:cNvPr>
          <p:cNvSpPr txBox="1"/>
          <p:nvPr/>
        </p:nvSpPr>
        <p:spPr>
          <a:xfrm>
            <a:off x="4846492" y="4572000"/>
            <a:ext cx="3369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Customers have mostly bought 1 or 2 products from the bank. Very few customers have bought 3 or 4 products.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14DD3-A188-5EF7-88D2-322F0C7FDA99}"/>
              </a:ext>
            </a:extLst>
          </p:cNvPr>
          <p:cNvSpPr txBox="1"/>
          <p:nvPr/>
        </p:nvSpPr>
        <p:spPr>
          <a:xfrm>
            <a:off x="11580812" y="1524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7ECC8D9-8E26-575E-92C6-5F34373E8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5" t="37966" r="49454" b="17724"/>
          <a:stretch/>
        </p:blipFill>
        <p:spPr>
          <a:xfrm>
            <a:off x="150812" y="193965"/>
            <a:ext cx="3810000" cy="310116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F7F301F4-9C6A-80B9-F541-B891F492CE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33351" r="49797" b="22204"/>
          <a:stretch/>
        </p:blipFill>
        <p:spPr>
          <a:xfrm>
            <a:off x="8258017" y="166255"/>
            <a:ext cx="3779996" cy="312887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9541C72E-5269-4F98-EED0-DB7E46BDB0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7" t="35497" r="48973" b="18488"/>
          <a:stretch/>
        </p:blipFill>
        <p:spPr>
          <a:xfrm>
            <a:off x="150810" y="3516744"/>
            <a:ext cx="3810001" cy="3175002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975FAEE9-7DF3-57E0-3F33-FA5678BAFF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7" t="36665" r="48892" b="16889"/>
          <a:stretch/>
        </p:blipFill>
        <p:spPr>
          <a:xfrm>
            <a:off x="8258017" y="3511409"/>
            <a:ext cx="3779996" cy="31803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384578-61F6-7296-7C50-B205B7F6818B}"/>
              </a:ext>
            </a:extLst>
          </p:cNvPr>
          <p:cNvSpPr txBox="1"/>
          <p:nvPr/>
        </p:nvSpPr>
        <p:spPr>
          <a:xfrm>
            <a:off x="4070782" y="763719"/>
            <a:ext cx="396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Credit scores of customers are almost normally distributed. Most customers have a credit score ranging between 600 to 700.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EAD995-A46D-F7F3-EB3A-50B6B0370066}"/>
              </a:ext>
            </a:extLst>
          </p:cNvPr>
          <p:cNvSpPr txBox="1"/>
          <p:nvPr/>
        </p:nvSpPr>
        <p:spPr>
          <a:xfrm>
            <a:off x="5713412" y="2438400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Customers are mostly of the age group 30 to 40.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F2BA9B-A549-8200-A299-A09AD047C7E9}"/>
              </a:ext>
            </a:extLst>
          </p:cNvPr>
          <p:cNvSpPr txBox="1"/>
          <p:nvPr/>
        </p:nvSpPr>
        <p:spPr>
          <a:xfrm>
            <a:off x="4107006" y="4038600"/>
            <a:ext cx="281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Account balance of most customers is 0.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AB1122-8E9A-D44C-1FF1-A920AC016764}"/>
              </a:ext>
            </a:extLst>
          </p:cNvPr>
          <p:cNvSpPr txBox="1"/>
          <p:nvPr/>
        </p:nvSpPr>
        <p:spPr>
          <a:xfrm>
            <a:off x="5691042" y="5437120"/>
            <a:ext cx="2713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The salary of the customers are uniformly distributed.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2E1B7B-4AC7-30A9-4D19-637A441E4FAC}"/>
              </a:ext>
            </a:extLst>
          </p:cNvPr>
          <p:cNvSpPr txBox="1"/>
          <p:nvPr/>
        </p:nvSpPr>
        <p:spPr>
          <a:xfrm>
            <a:off x="-77790" y="-1841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C40B384-1055-EB78-1BE9-DD110787E4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8" t="45325" r="50508" b="12002"/>
          <a:stretch/>
        </p:blipFill>
        <p:spPr>
          <a:xfrm>
            <a:off x="150812" y="152399"/>
            <a:ext cx="3962400" cy="325119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A3CA150-947D-C925-BE92-2D8B5B3388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3" t="39914" r="51042" b="17810"/>
          <a:stretch/>
        </p:blipFill>
        <p:spPr>
          <a:xfrm>
            <a:off x="8134449" y="152398"/>
            <a:ext cx="3920564" cy="325119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109FFCB-DBC4-CA9D-F068-A946E8A510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7" t="38916" r="50762" b="17997"/>
          <a:stretch/>
        </p:blipFill>
        <p:spPr>
          <a:xfrm>
            <a:off x="870285" y="3482978"/>
            <a:ext cx="3059905" cy="2565147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1CE3C5B-0B8B-4078-C7DB-CB3787BE5B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5" t="28000" r="49484" b="30666"/>
          <a:stretch/>
        </p:blipFill>
        <p:spPr>
          <a:xfrm>
            <a:off x="8264890" y="3542802"/>
            <a:ext cx="3196124" cy="2476996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543471F-2570-0570-6AB6-E85369FA07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3" t="45679" r="49291" b="13580"/>
          <a:stretch/>
        </p:blipFill>
        <p:spPr>
          <a:xfrm>
            <a:off x="4418011" y="3524000"/>
            <a:ext cx="3352801" cy="2514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A356748-05A3-523F-CF6D-8DA3E36E51F0}"/>
              </a:ext>
            </a:extLst>
          </p:cNvPr>
          <p:cNvSpPr txBox="1"/>
          <p:nvPr/>
        </p:nvSpPr>
        <p:spPr>
          <a:xfrm>
            <a:off x="4371230" y="1316332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Some unusual patterns are observed in the credit score and the age of the customers.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14AA6C-B510-3EB3-30BB-494C6CF11217}"/>
              </a:ext>
            </a:extLst>
          </p:cNvPr>
          <p:cNvSpPr txBox="1"/>
          <p:nvPr/>
        </p:nvSpPr>
        <p:spPr>
          <a:xfrm>
            <a:off x="1751012" y="6336269"/>
            <a:ext cx="944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unusual patterns observed in the tenure period, salary or account balance of the customers.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CAAE89-9DBD-E1C2-63DA-838EAAE18D1D}"/>
              </a:ext>
            </a:extLst>
          </p:cNvPr>
          <p:cNvSpPr txBox="1"/>
          <p:nvPr/>
        </p:nvSpPr>
        <p:spPr>
          <a:xfrm>
            <a:off x="11733212" y="6336269"/>
            <a:ext cx="321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905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46DFE9A-BBCF-A85B-14AA-F77754EFB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2" t="26660" r="28745" b="13324"/>
          <a:stretch/>
        </p:blipFill>
        <p:spPr>
          <a:xfrm>
            <a:off x="912812" y="1524000"/>
            <a:ext cx="6956778" cy="4581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BC3F36-F331-1B48-31DA-F09A6A417FD9}"/>
              </a:ext>
            </a:extLst>
          </p:cNvPr>
          <p:cNvSpPr txBox="1"/>
          <p:nvPr/>
        </p:nvSpPr>
        <p:spPr>
          <a:xfrm>
            <a:off x="798512" y="381000"/>
            <a:ext cx="1059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Analyzing if the factors are affecting each other by any means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154365-A636-B888-88DF-960B9DF3A018}"/>
              </a:ext>
            </a:extLst>
          </p:cNvPr>
          <p:cNvSpPr txBox="1"/>
          <p:nvPr/>
        </p:nvSpPr>
        <p:spPr>
          <a:xfrm>
            <a:off x="8140989" y="2667000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None of the factors seem to be affecting each other.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B5CD9-33E8-F65A-B1AD-3474F975DAAA}"/>
              </a:ext>
            </a:extLst>
          </p:cNvPr>
          <p:cNvSpPr txBox="1"/>
          <p:nvPr/>
        </p:nvSpPr>
        <p:spPr>
          <a:xfrm>
            <a:off x="11733212" y="64008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09F75-18E0-FADF-B848-21966BF30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8F25466-CBA4-8301-57AF-37D12DE421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91" t="43750" r="49375" b="13750"/>
          <a:stretch/>
        </p:blipFill>
        <p:spPr>
          <a:xfrm>
            <a:off x="92073" y="3722160"/>
            <a:ext cx="3869543" cy="3059639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75FB5D3-C9BC-7786-DAA6-043FEBF426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9" t="46257" r="49602" b="12487"/>
          <a:stretch/>
        </p:blipFill>
        <p:spPr>
          <a:xfrm>
            <a:off x="7856250" y="3505200"/>
            <a:ext cx="4219864" cy="32385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26F6311-8360-84C0-4A9A-E54557B747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3" t="49550" r="49230" b="8981"/>
          <a:stretch/>
        </p:blipFill>
        <p:spPr>
          <a:xfrm>
            <a:off x="74612" y="443839"/>
            <a:ext cx="3887004" cy="300359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8C2B7BD-CD38-1806-3398-E0E69E54A1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1" t="31620" r="48957" b="26027"/>
          <a:stretch/>
        </p:blipFill>
        <p:spPr>
          <a:xfrm>
            <a:off x="8010581" y="104774"/>
            <a:ext cx="4103632" cy="31718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035A62-8A63-39CE-1739-807D69C041D5}"/>
              </a:ext>
            </a:extLst>
          </p:cNvPr>
          <p:cNvSpPr txBox="1"/>
          <p:nvPr/>
        </p:nvSpPr>
        <p:spPr>
          <a:xfrm>
            <a:off x="3961616" y="533400"/>
            <a:ext cx="358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For both exited and existing customers, more than 50% own a credit card.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B988CA-4B76-C8C6-8BE7-7B4FA9FA5416}"/>
              </a:ext>
            </a:extLst>
          </p:cNvPr>
          <p:cNvSpPr txBox="1"/>
          <p:nvPr/>
        </p:nvSpPr>
        <p:spPr>
          <a:xfrm>
            <a:off x="4703535" y="2083324"/>
            <a:ext cx="3523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Majority of exited customers were inactive whereas majority of existing customers are active.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7BDBC8-3A13-940D-5E9C-05218E5D0B5F}"/>
              </a:ext>
            </a:extLst>
          </p:cNvPr>
          <p:cNvSpPr txBox="1"/>
          <p:nvPr/>
        </p:nvSpPr>
        <p:spPr>
          <a:xfrm>
            <a:off x="3961616" y="3997614"/>
            <a:ext cx="31923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Exited customers were mainly from France and Germany whereas existing customers are majorly from France.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FB1C78-E066-1C14-809B-39F009D997A6}"/>
              </a:ext>
            </a:extLst>
          </p:cNvPr>
          <p:cNvSpPr txBox="1"/>
          <p:nvPr/>
        </p:nvSpPr>
        <p:spPr>
          <a:xfrm>
            <a:off x="4855911" y="5538302"/>
            <a:ext cx="31923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Most of the exited customers were females whereas most of the existing customers are males.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FFE23E-7D27-1829-09A9-F6F411F047D4}"/>
              </a:ext>
            </a:extLst>
          </p:cNvPr>
          <p:cNvSpPr txBox="1"/>
          <p:nvPr/>
        </p:nvSpPr>
        <p:spPr>
          <a:xfrm>
            <a:off x="74612" y="74507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9673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3FB143-769A-CBA0-980F-C4366960F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9DDACA5-E0B5-E1E3-B73D-152CA4C604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9" t="33627" r="49977" b="25090"/>
          <a:stretch/>
        </p:blipFill>
        <p:spPr>
          <a:xfrm>
            <a:off x="115455" y="1860049"/>
            <a:ext cx="3962400" cy="313790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620318A-DEC9-D5BE-378E-5F0008764E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0" t="30988" r="49275" b="26905"/>
          <a:stretch/>
        </p:blipFill>
        <p:spPr>
          <a:xfrm>
            <a:off x="4161135" y="1860048"/>
            <a:ext cx="3945918" cy="3137901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4454C0EB-24C0-64A3-2A50-914C1E45B5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1" t="27876" r="49639" b="30694"/>
          <a:stretch/>
        </p:blipFill>
        <p:spPr>
          <a:xfrm>
            <a:off x="8191054" y="1860048"/>
            <a:ext cx="3923878" cy="31379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E00AD8-022E-1661-11FE-A09E11D26566}"/>
              </a:ext>
            </a:extLst>
          </p:cNvPr>
          <p:cNvSpPr txBox="1"/>
          <p:nvPr/>
        </p:nvSpPr>
        <p:spPr>
          <a:xfrm>
            <a:off x="303212" y="5105400"/>
            <a:ext cx="487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Insights about exited customers: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6EEF8F-BE16-1CE5-F4B9-A4A68D3594AA}"/>
              </a:ext>
            </a:extLst>
          </p:cNvPr>
          <p:cNvSpPr txBox="1"/>
          <p:nvPr/>
        </p:nvSpPr>
        <p:spPr>
          <a:xfrm>
            <a:off x="303212" y="260156"/>
            <a:ext cx="84731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Analyzing patterns of the exited customers to gain insights for correct future prediction.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9098EC-6C51-D0B0-6D6D-12749464CE46}"/>
              </a:ext>
            </a:extLst>
          </p:cNvPr>
          <p:cNvSpPr txBox="1"/>
          <p:nvPr/>
        </p:nvSpPr>
        <p:spPr>
          <a:xfrm>
            <a:off x="333951" y="5674514"/>
            <a:ext cx="655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Majorly customers exited from France and Germany.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Most of them were females.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They mainly bought only one product from the bank.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AA59B1-2559-C0FA-5F4E-EA4F1C83E33F}"/>
              </a:ext>
            </a:extLst>
          </p:cNvPr>
          <p:cNvSpPr txBox="1"/>
          <p:nvPr/>
        </p:nvSpPr>
        <p:spPr>
          <a:xfrm>
            <a:off x="11580812" y="26015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87043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AA112167EBEF44947676C36D740C68" ma:contentTypeVersion="3" ma:contentTypeDescription="Create a new document." ma:contentTypeScope="" ma:versionID="c51d5ac6c73adc03208725bea75051cf">
  <xsd:schema xmlns:xsd="http://www.w3.org/2001/XMLSchema" xmlns:xs="http://www.w3.org/2001/XMLSchema" xmlns:p="http://schemas.microsoft.com/office/2006/metadata/properties" xmlns:ns3="2f2466df-6b78-4a68-aa6a-d061fdd15b5e" targetNamespace="http://schemas.microsoft.com/office/2006/metadata/properties" ma:root="true" ma:fieldsID="e4041d03066d15e4b7bbea617737254d" ns3:_="">
    <xsd:import namespace="2f2466df-6b78-4a68-aa6a-d061fdd15b5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2466df-6b78-4a68-aa6a-d061fdd15b5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79AF1E-30B7-4285-B69B-0427A53BEC28}">
  <ds:schemaRefs>
    <ds:schemaRef ds:uri="http://schemas.microsoft.com/office/2006/documentManagement/types"/>
    <ds:schemaRef ds:uri="2f2466df-6b78-4a68-aa6a-d061fdd15b5e"/>
    <ds:schemaRef ds:uri="http://purl.org/dc/terms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1F31058-65A8-45B7-AC9A-577EAD312A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FDD470-B3FC-43BD-B14F-058717ED2C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2466df-6b78-4a68-aa6a-d061fdd15b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114</TotalTime>
  <Words>680</Words>
  <Application>Microsoft Office PowerPoint</Application>
  <PresentationFormat>Custom</PresentationFormat>
  <Paragraphs>83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Aharoni</vt:lpstr>
      <vt:lpstr>Arial</vt:lpstr>
      <vt:lpstr>Calibri Light</vt:lpstr>
      <vt:lpstr>Corbel</vt:lpstr>
      <vt:lpstr>inherit</vt:lpstr>
      <vt:lpstr>Wingdings</vt:lpstr>
      <vt:lpstr>Digital Blue Tunnel 16x9</vt:lpstr>
      <vt:lpstr>BANK CHURN DATA ANALYSIS</vt:lpstr>
      <vt:lpstr>PowerPoint Presentation</vt:lpstr>
      <vt:lpstr>Analyzing Each Aspect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Algorithms and Comparisons</vt:lpstr>
      <vt:lpstr>Conclusion: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CHURN DATA ANALYSIS</dc:title>
  <dc:creator>FNU LNU</dc:creator>
  <cp:lastModifiedBy>FNU LNU</cp:lastModifiedBy>
  <cp:revision>2</cp:revision>
  <dcterms:created xsi:type="dcterms:W3CDTF">2024-02-27T09:25:04Z</dcterms:created>
  <dcterms:modified xsi:type="dcterms:W3CDTF">2024-03-22T13:23:42Z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0x01010079AA112167EBEF44947676C36D740C68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defa4170-0d19-0005-0004-bc88714345d2_Enabled">
    <vt:lpwstr>true</vt:lpwstr>
  </property>
  <property fmtid="{D5CDD505-2E9C-101B-9397-08002B2CF9AE}" pid="9" name="MSIP_Label_defa4170-0d19-0005-0004-bc88714345d2_SetDate">
    <vt:lpwstr>2024-02-27T13:32:43Z</vt:lpwstr>
  </property>
  <property fmtid="{D5CDD505-2E9C-101B-9397-08002B2CF9AE}" pid="10" name="MSIP_Label_defa4170-0d19-0005-0004-bc88714345d2_Method">
    <vt:lpwstr>Standard</vt:lpwstr>
  </property>
  <property fmtid="{D5CDD505-2E9C-101B-9397-08002B2CF9AE}" pid="11" name="MSIP_Label_defa4170-0d19-0005-0004-bc88714345d2_Name">
    <vt:lpwstr>defa4170-0d19-0005-0004-bc88714345d2</vt:lpwstr>
  </property>
  <property fmtid="{D5CDD505-2E9C-101B-9397-08002B2CF9AE}" pid="12" name="MSIP_Label_defa4170-0d19-0005-0004-bc88714345d2_SiteId">
    <vt:lpwstr>fcece932-b563-4df1-b879-6b845f53b2aa</vt:lpwstr>
  </property>
  <property fmtid="{D5CDD505-2E9C-101B-9397-08002B2CF9AE}" pid="13" name="MSIP_Label_defa4170-0d19-0005-0004-bc88714345d2_ActionId">
    <vt:lpwstr>1752fc22-3573-4939-8ed3-a6a118a8b501</vt:lpwstr>
  </property>
  <property fmtid="{D5CDD505-2E9C-101B-9397-08002B2CF9AE}" pid="14" name="MSIP_Label_defa4170-0d19-0005-0004-bc88714345d2_ContentBits">
    <vt:lpwstr>0</vt:lpwstr>
  </property>
</Properties>
</file>